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52521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67083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016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94745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32353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57680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EAF7B76-2881-43F9-B791-1C78CD86110E}" type="datetimeFigureOut">
              <a:rPr lang="ar-SA" smtClean="0"/>
              <a:t>07/01/1441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96597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AF7B76-2881-43F9-B791-1C78CD86110E}" type="datetimeFigureOut">
              <a:rPr lang="ar-SA" smtClean="0"/>
              <a:t>07/01/1441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71464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AF7B76-2881-43F9-B791-1C78CD86110E}" type="datetimeFigureOut">
              <a:rPr lang="ar-SA" smtClean="0"/>
              <a:t>07/01/1441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84423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132841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F7B76-2881-43F9-B791-1C78CD86110E}" type="datetimeFigureOut">
              <a:rPr lang="ar-SA" smtClean="0"/>
              <a:t>07/01/1441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DEFAFB-A988-47BE-8C1C-08B9E6847D8F}" type="slidenum">
              <a:rPr lang="ar-SA" smtClean="0"/>
              <a:t>‹#›</a:t>
            </a:fld>
            <a:endParaRPr lang="ar-SA"/>
          </a:p>
        </p:txBody>
      </p:sp>
    </p:spTree>
    <p:extLst>
      <p:ext uri="{BB962C8B-B14F-4D97-AF65-F5344CB8AC3E}">
        <p14:creationId xmlns:p14="http://schemas.microsoft.com/office/powerpoint/2010/main" val="291518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AF7B76-2881-43F9-B791-1C78CD86110E}" type="datetimeFigureOut">
              <a:rPr lang="ar-SA" smtClean="0"/>
              <a:t>07/01/1441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DEFAFB-A988-47BE-8C1C-08B9E6847D8F}" type="slidenum">
              <a:rPr lang="ar-SA" smtClean="0"/>
              <a:t>‹#›</a:t>
            </a:fld>
            <a:endParaRPr lang="ar-SA"/>
          </a:p>
        </p:txBody>
      </p:sp>
    </p:spTree>
    <p:extLst>
      <p:ext uri="{BB962C8B-B14F-4D97-AF65-F5344CB8AC3E}">
        <p14:creationId xmlns:p14="http://schemas.microsoft.com/office/powerpoint/2010/main" val="4238650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a:bodyPr>
          <a:lstStyle/>
          <a:p>
            <a:pPr marL="0" indent="0" algn="ctr">
              <a:buNone/>
            </a:pPr>
            <a:r>
              <a:rPr lang="ar-SA" sz="3200" b="1" dirty="0"/>
              <a:t>مراقبو الخطوط</a:t>
            </a:r>
            <a:endParaRPr lang="en-US" sz="3200" dirty="0"/>
          </a:p>
          <a:p>
            <a:pPr marL="0" indent="0" algn="ctr">
              <a:buNone/>
            </a:pPr>
            <a:r>
              <a:rPr lang="ar-SA" sz="3200" b="1" dirty="0"/>
              <a:t>الموقع</a:t>
            </a:r>
            <a:endParaRPr lang="en-US" sz="3200" dirty="0"/>
          </a:p>
          <a:p>
            <a:pPr marL="0" indent="0" algn="ctr">
              <a:buNone/>
            </a:pPr>
            <a:r>
              <a:rPr lang="ar-SA" sz="3200" dirty="0"/>
              <a:t>في حالة استخدام مراقبي خط أثنين فقط، فإنهما يقفان عند ركني الملعب الأقرب لليد اليمنى لكل حكم قطريا، على بعد من</a:t>
            </a:r>
            <a:r>
              <a:rPr lang="en-US" sz="3200" dirty="0"/>
              <a:t> 1 </a:t>
            </a:r>
            <a:r>
              <a:rPr lang="ar-SA" sz="3200" dirty="0"/>
              <a:t>إلى</a:t>
            </a:r>
            <a:r>
              <a:rPr lang="en-US" sz="3200" dirty="0"/>
              <a:t> 2 </a:t>
            </a:r>
            <a:r>
              <a:rPr lang="ar-SA" sz="3200" dirty="0"/>
              <a:t>متر من الركن</a:t>
            </a:r>
            <a:r>
              <a:rPr lang="en-US" sz="3200" dirty="0"/>
              <a:t>.</a:t>
            </a:r>
          </a:p>
          <a:p>
            <a:pPr marL="0" indent="0" algn="ctr">
              <a:buNone/>
            </a:pPr>
            <a:r>
              <a:rPr lang="ar-SA" sz="3200" dirty="0"/>
              <a:t>يراقب كل واحد منهما كلا من خطي النهاية والجانب من جانبه</a:t>
            </a:r>
            <a:r>
              <a:rPr lang="en-US" sz="3200" dirty="0"/>
              <a:t>.</a:t>
            </a:r>
          </a:p>
          <a:p>
            <a:pPr marL="0" indent="0" algn="ctr">
              <a:buNone/>
            </a:pPr>
            <a:r>
              <a:rPr lang="ar-SA" sz="3200" dirty="0"/>
              <a:t>لمسابقات </a:t>
            </a:r>
            <a:r>
              <a:rPr lang="ar-SA" sz="3200" dirty="0" err="1"/>
              <a:t>الإتحاد</a:t>
            </a:r>
            <a:r>
              <a:rPr lang="ar-SA" sz="3200" dirty="0"/>
              <a:t> الدولي للكرة الطائرة، العالمية والرسمية، يكون وجود أربعة مراقبي خطوط إلزامي يقفون في المنطقة الحرة على بعد من</a:t>
            </a:r>
            <a:r>
              <a:rPr lang="en-US" sz="3200" dirty="0"/>
              <a:t> 1 </a:t>
            </a:r>
            <a:r>
              <a:rPr lang="ar-SA" sz="3200" dirty="0"/>
              <a:t>إلى</a:t>
            </a:r>
            <a:r>
              <a:rPr lang="en-US" sz="3200" dirty="0"/>
              <a:t> 3 </a:t>
            </a:r>
            <a:r>
              <a:rPr lang="ar-SA" sz="3200" dirty="0"/>
              <a:t>أمتار من كل ركن للملعب على الامتداد الوهمي للخط الذي يقومون بم ا رقبته</a:t>
            </a:r>
            <a:r>
              <a:rPr lang="en-US" sz="3200" dirty="0"/>
              <a:t>.</a:t>
            </a:r>
          </a:p>
          <a:p>
            <a:pPr marL="0" indent="0" algn="ctr">
              <a:buNone/>
            </a:pPr>
            <a:endParaRPr lang="ar-SA" sz="3200" dirty="0"/>
          </a:p>
        </p:txBody>
      </p:sp>
    </p:spTree>
    <p:extLst>
      <p:ext uri="{BB962C8B-B14F-4D97-AF65-F5344CB8AC3E}">
        <p14:creationId xmlns:p14="http://schemas.microsoft.com/office/powerpoint/2010/main" val="404282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lnSpcReduction="10000"/>
          </a:bodyPr>
          <a:lstStyle/>
          <a:p>
            <a:pPr marL="0" indent="0" algn="ctr">
              <a:buNone/>
            </a:pPr>
            <a:r>
              <a:rPr lang="ar-SA" b="1" dirty="0"/>
              <a:t>المسئوليات</a:t>
            </a:r>
            <a:endParaRPr lang="en-US" dirty="0"/>
          </a:p>
          <a:p>
            <a:pPr marL="0" indent="0" algn="ctr">
              <a:buNone/>
            </a:pPr>
            <a:r>
              <a:rPr lang="ar-SA" dirty="0"/>
              <a:t>يؤدي مراقب الخطوط واجباتهم باستخدام راية أبعادها40</a:t>
            </a:r>
            <a:r>
              <a:rPr lang="en-US" dirty="0"/>
              <a:t>x</a:t>
            </a:r>
            <a:r>
              <a:rPr lang="ar-SA" dirty="0"/>
              <a:t>40 سم للإشارة </a:t>
            </a:r>
            <a:r>
              <a:rPr lang="ar-IQ" dirty="0"/>
              <a:t>الى :</a:t>
            </a:r>
            <a:endParaRPr lang="en-US" dirty="0"/>
          </a:p>
          <a:p>
            <a:pPr marL="0" indent="0" algn="ctr">
              <a:buNone/>
            </a:pPr>
            <a:r>
              <a:rPr lang="ar-SA" dirty="0"/>
              <a:t>الكرة</a:t>
            </a:r>
            <a:r>
              <a:rPr lang="en-US" dirty="0"/>
              <a:t> "</a:t>
            </a:r>
            <a:r>
              <a:rPr lang="ar-SA" dirty="0"/>
              <a:t>داخل</a:t>
            </a:r>
            <a:r>
              <a:rPr lang="en-US" dirty="0"/>
              <a:t>" </a:t>
            </a:r>
            <a:r>
              <a:rPr lang="ar-SA" dirty="0"/>
              <a:t>و</a:t>
            </a:r>
            <a:r>
              <a:rPr lang="en-US" dirty="0"/>
              <a:t>"</a:t>
            </a:r>
            <a:r>
              <a:rPr lang="ar-SA" dirty="0"/>
              <a:t>خارج</a:t>
            </a:r>
            <a:r>
              <a:rPr lang="en-US" dirty="0"/>
              <a:t>" </a:t>
            </a:r>
            <a:r>
              <a:rPr lang="ar-SA" dirty="0"/>
              <a:t>كلما تسقط الكرة بالقرب من خطه</a:t>
            </a:r>
            <a:r>
              <a:rPr lang="en-US" dirty="0"/>
              <a:t> (</a:t>
            </a:r>
            <a:r>
              <a:rPr lang="ar-SA" dirty="0"/>
              <a:t>خطوطهم</a:t>
            </a:r>
            <a:endParaRPr lang="en-US" dirty="0"/>
          </a:p>
          <a:p>
            <a:pPr marL="0" indent="0" algn="ctr">
              <a:buNone/>
            </a:pPr>
            <a:r>
              <a:rPr lang="ar-SA" dirty="0"/>
              <a:t>الكرات الملموسة</a:t>
            </a:r>
            <a:r>
              <a:rPr lang="en-US" dirty="0"/>
              <a:t> "</a:t>
            </a:r>
            <a:r>
              <a:rPr lang="ar-SA" dirty="0"/>
              <a:t>الخارجة</a:t>
            </a:r>
            <a:r>
              <a:rPr lang="en-US" dirty="0"/>
              <a:t>" </a:t>
            </a:r>
            <a:r>
              <a:rPr lang="ar-SA" dirty="0"/>
              <a:t>من الفريق المستقبل للكرة</a:t>
            </a:r>
            <a:endParaRPr lang="en-US" dirty="0"/>
          </a:p>
          <a:p>
            <a:pPr marL="0" indent="0" algn="ctr">
              <a:buNone/>
            </a:pPr>
            <a:r>
              <a:rPr lang="ar-SA" dirty="0"/>
              <a:t>ملامسة الكرة العصا الهوائية، كرة الإرسال والضربة الثالثة للفريق تعبر الشبكة خارج مجال العبور</a:t>
            </a:r>
            <a:r>
              <a:rPr lang="en-US" dirty="0"/>
              <a:t>.. </a:t>
            </a:r>
            <a:r>
              <a:rPr lang="ar-SA" dirty="0"/>
              <a:t>إلخ</a:t>
            </a:r>
            <a:endParaRPr lang="en-US" dirty="0"/>
          </a:p>
          <a:p>
            <a:pPr marL="0" indent="0" algn="ctr">
              <a:buNone/>
            </a:pPr>
            <a:r>
              <a:rPr lang="ar-SA" dirty="0"/>
              <a:t>تخطي أي لاعب خارج أرض ملعبه باستثناء المرسل عند لحظة ضربة الإرسال</a:t>
            </a:r>
            <a:r>
              <a:rPr lang="en-US" dirty="0"/>
              <a:t>.</a:t>
            </a:r>
          </a:p>
          <a:p>
            <a:pPr marL="0" indent="0" algn="ctr">
              <a:buNone/>
            </a:pPr>
            <a:r>
              <a:rPr lang="ar-SA" dirty="0"/>
              <a:t>أخطاء القدم للمرسل</a:t>
            </a:r>
            <a:endParaRPr lang="en-US" dirty="0"/>
          </a:p>
          <a:p>
            <a:pPr marL="0" indent="0" algn="ctr">
              <a:buNone/>
            </a:pPr>
            <a:r>
              <a:rPr lang="ar-SA" dirty="0"/>
              <a:t>أي تلامس مع ال</a:t>
            </a:r>
            <a:r>
              <a:rPr lang="en-US" dirty="0"/>
              <a:t> 80 </a:t>
            </a:r>
            <a:r>
              <a:rPr lang="ar-SA" dirty="0"/>
              <a:t>سم التي فوق الشبكة من العصا الهوائية على جانبهم من الملعب بواسطة اي لاعب أثناء حركته للعب الكرة أو يتداخل مع اللعب الكرة التي تعبر الشبكة خارج مجال العبور إلى ملعب المنافس أو تلمس العصا الهوائية التي بجانبه من الملعب</a:t>
            </a:r>
            <a:r>
              <a:rPr lang="en-US" dirty="0"/>
              <a:t>.</a:t>
            </a:r>
          </a:p>
          <a:p>
            <a:pPr marL="0" indent="0" algn="ctr">
              <a:buNone/>
            </a:pPr>
            <a:r>
              <a:rPr lang="ar-SA" dirty="0"/>
              <a:t>يجب على مراقب الخط تكرار إشارته عند طلب الحكم الأول</a:t>
            </a:r>
            <a:r>
              <a:rPr lang="en-US" dirty="0"/>
              <a:t>.</a:t>
            </a:r>
          </a:p>
        </p:txBody>
      </p:sp>
    </p:spTree>
    <p:extLst>
      <p:ext uri="{BB962C8B-B14F-4D97-AF65-F5344CB8AC3E}">
        <p14:creationId xmlns:p14="http://schemas.microsoft.com/office/powerpoint/2010/main" val="259649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77469" y="365126"/>
            <a:ext cx="1187355" cy="603866"/>
          </a:xfrm>
        </p:spPr>
        <p:txBody>
          <a:bodyPr>
            <a:normAutofit fontScale="90000"/>
          </a:bodyPr>
          <a:lstStyle/>
          <a:p>
            <a:r>
              <a:rPr lang="ar-IQ" b="1" dirty="0" smtClean="0"/>
              <a:t>الحكام</a:t>
            </a:r>
            <a:endParaRPr lang="ar-SA" dirty="0"/>
          </a:p>
        </p:txBody>
      </p:sp>
      <p:sp>
        <p:nvSpPr>
          <p:cNvPr id="3" name="عنصر نائب للمحتوى 2"/>
          <p:cNvSpPr>
            <a:spLocks noGrp="1"/>
          </p:cNvSpPr>
          <p:nvPr>
            <p:ph idx="1"/>
          </p:nvPr>
        </p:nvSpPr>
        <p:spPr>
          <a:xfrm>
            <a:off x="510654" y="968992"/>
            <a:ext cx="10972800" cy="5207971"/>
          </a:xfrm>
        </p:spPr>
        <p:txBody>
          <a:bodyPr>
            <a:normAutofit/>
          </a:bodyPr>
          <a:lstStyle/>
          <a:p>
            <a:pPr marL="0" indent="0" algn="ctr">
              <a:buNone/>
            </a:pPr>
            <a:r>
              <a:rPr lang="ar-SA" sz="3200" b="1" dirty="0"/>
              <a:t>الإشارات الرسمية</a:t>
            </a:r>
            <a:endParaRPr lang="en-US" sz="3200" dirty="0"/>
          </a:p>
          <a:p>
            <a:pPr marL="0" indent="0" algn="ctr">
              <a:buNone/>
            </a:pPr>
            <a:r>
              <a:rPr lang="ar-SA" sz="3200" b="1" dirty="0"/>
              <a:t>إشارات اليد للحكام</a:t>
            </a:r>
            <a:r>
              <a:rPr lang="ar-SA" sz="3200" dirty="0"/>
              <a:t> </a:t>
            </a:r>
            <a:endParaRPr lang="en-US" sz="3200" dirty="0"/>
          </a:p>
          <a:p>
            <a:pPr marL="0" indent="0" algn="ctr">
              <a:buNone/>
            </a:pPr>
            <a:r>
              <a:rPr lang="ar-SA" sz="3200" dirty="0"/>
              <a:t>يجب على الحكام أن يوضحوا بإشارات اليد الرسمية سبب إطلاق صافرتهم طبيعة الخطأ التي أطلقت عليها الصافرة، أو الغرض من التوقف المسموح، ويجب الإبقاء على الإشارة لبرهة، وإذا نفذت بيد واحدة، فتستخدم اليد المواجهة لجانب الفريق الذي ارتكب الخطأ أو تقدم بالطلب</a:t>
            </a:r>
            <a:r>
              <a:rPr lang="en-US" sz="3200" dirty="0"/>
              <a:t>.</a:t>
            </a:r>
          </a:p>
          <a:p>
            <a:pPr marL="0" indent="0" algn="ctr">
              <a:buNone/>
            </a:pPr>
            <a:r>
              <a:rPr lang="ar-SA" sz="3200" dirty="0"/>
              <a:t>إشارات الراية لمراقبي الخطوط يجب أن يشير مراقبو الخطوط بإشارة الرية الرسمية طبيعة الخطأ المحتسب والاحتفاظ بالإشارة لبرهة</a:t>
            </a:r>
            <a:r>
              <a:rPr lang="en-US" sz="3200" dirty="0"/>
              <a:t>.</a:t>
            </a:r>
          </a:p>
        </p:txBody>
      </p:sp>
    </p:spTree>
    <p:extLst>
      <p:ext uri="{BB962C8B-B14F-4D97-AF65-F5344CB8AC3E}">
        <p14:creationId xmlns:p14="http://schemas.microsoft.com/office/powerpoint/2010/main" val="35925386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288</Words>
  <Application>Microsoft Office PowerPoint</Application>
  <PresentationFormat>ملء الشاشة</PresentationFormat>
  <Paragraphs>21</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الحكام</vt:lpstr>
      <vt:lpstr>الحكام</vt:lpstr>
      <vt:lpstr>الحكام</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التجهيزات والادوات</dc:title>
  <dc:creator>DR.Ahmed Saker 2O14</dc:creator>
  <cp:lastModifiedBy>Windows User</cp:lastModifiedBy>
  <cp:revision>5</cp:revision>
  <dcterms:created xsi:type="dcterms:W3CDTF">2018-12-12T05:46:15Z</dcterms:created>
  <dcterms:modified xsi:type="dcterms:W3CDTF">2019-09-06T17:57:38Z</dcterms:modified>
</cp:coreProperties>
</file>